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6" r:id="rId2"/>
    <p:sldId id="261" r:id="rId3"/>
    <p:sldId id="260" r:id="rId4"/>
    <p:sldId id="263" r:id="rId5"/>
    <p:sldId id="264" r:id="rId6"/>
    <p:sldId id="259" r:id="rId7"/>
    <p:sldId id="265" r:id="rId8"/>
    <p:sldId id="257" r:id="rId9"/>
    <p:sldId id="258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2924" autoAdjust="0"/>
  </p:normalViewPr>
  <p:slideViewPr>
    <p:cSldViewPr snapToGrid="0">
      <p:cViewPr varScale="1">
        <p:scale>
          <a:sx n="95" d="100"/>
          <a:sy n="95" d="100"/>
        </p:scale>
        <p:origin x="1134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F9EFA8-A0CA-418B-BAAF-06D811980009}" type="datetimeFigureOut">
              <a:rPr lang="en-US" smtClean="0"/>
              <a:t>3/30/2020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13373F-CCD3-406C-BF67-F6ADC0E454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0584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Original data was recorded hourly, then averaged to result in a daily value.</a:t>
            </a:r>
          </a:p>
          <a:p>
            <a:r>
              <a:rPr lang="en-US" dirty="0"/>
              <a:t>SO</a:t>
            </a:r>
            <a:r>
              <a:rPr lang="en-US" baseline="-25000" dirty="0"/>
              <a:t>2 </a:t>
            </a:r>
            <a:r>
              <a:rPr lang="en-US" dirty="0"/>
              <a:t>map shows the average daily value per year in parts per billion.</a:t>
            </a:r>
          </a:p>
          <a:p>
            <a:endParaRPr lang="en-US" dirty="0"/>
          </a:p>
          <a:p>
            <a:r>
              <a:rPr lang="en-US" dirty="0"/>
              <a:t>Workflow:</a:t>
            </a:r>
          </a:p>
          <a:p>
            <a:pPr marL="457200" lvl="1" indent="0">
              <a:buFont typeface="+mj-lt"/>
              <a:buNone/>
            </a:pPr>
            <a:r>
              <a:rPr lang="en-US" dirty="0"/>
              <a:t>1. Imported all PA counties on top of the open street maps</a:t>
            </a:r>
          </a:p>
          <a:p>
            <a:pPr marL="457200" lvl="1" indent="0">
              <a:buFont typeface="+mj-lt"/>
              <a:buNone/>
            </a:pPr>
            <a:r>
              <a:rPr lang="en-US" dirty="0"/>
              <a:t>2. Removed all county entries from the attributes table except for Allegheny</a:t>
            </a:r>
          </a:p>
          <a:p>
            <a:pPr marL="457200" lvl="1" indent="0">
              <a:buFont typeface="+mj-lt"/>
              <a:buNone/>
            </a:pPr>
            <a:r>
              <a:rPr lang="en-US" dirty="0"/>
              <a:t>3. Imported the layer of all Air emission plants for all of PA</a:t>
            </a:r>
          </a:p>
          <a:p>
            <a:pPr marL="457200" lvl="1" indent="0">
              <a:buFont typeface="+mj-lt"/>
              <a:buNone/>
            </a:pPr>
            <a:r>
              <a:rPr lang="en-US" dirty="0"/>
              <a:t>	* Using the Allegheny county layer, I could "clip" everything that was outside of the county</a:t>
            </a:r>
          </a:p>
          <a:p>
            <a:pPr marL="457200" lvl="1" indent="0">
              <a:buFont typeface="+mj-lt"/>
              <a:buNone/>
            </a:pPr>
            <a:r>
              <a:rPr lang="en-US" dirty="0"/>
              <a:t>5. Added the layer of sensor locations in Allegheny county</a:t>
            </a:r>
          </a:p>
          <a:p>
            <a:pPr marL="457200" lvl="1" indent="0">
              <a:buFont typeface="+mj-lt"/>
              <a:buNone/>
            </a:pPr>
            <a:r>
              <a:rPr lang="en-US" dirty="0"/>
              <a:t>6. Created a "screen" layer that contained the surrounding area (enough to make a map) that would be colored grey with light opacity (help focus attention to Allegheny county)</a:t>
            </a:r>
          </a:p>
          <a:p>
            <a:pPr marL="457200" lvl="1" indent="0">
              <a:buFont typeface="+mj-lt"/>
              <a:buNone/>
            </a:pPr>
            <a:r>
              <a:rPr lang="en-US" dirty="0"/>
              <a:t>	* Again using the Allegheny county layer to do this</a:t>
            </a:r>
          </a:p>
          <a:p>
            <a:pPr marL="457200" lvl="1" indent="0">
              <a:buFont typeface="+mj-lt"/>
              <a:buNone/>
            </a:pPr>
            <a:r>
              <a:rPr lang="en-US" dirty="0"/>
              <a:t>7. Added the .csv SO2 data</a:t>
            </a:r>
          </a:p>
          <a:p>
            <a:pPr marL="457200" lvl="1" indent="0">
              <a:buFont typeface="+mj-lt"/>
              <a:buNone/>
            </a:pPr>
            <a:r>
              <a:rPr lang="en-US" dirty="0"/>
              <a:t>8. Formatted the data to be in ppb</a:t>
            </a:r>
          </a:p>
          <a:p>
            <a:pPr marL="457200" lvl="1" indent="0">
              <a:buFont typeface="+mj-lt"/>
              <a:buNone/>
            </a:pPr>
            <a:r>
              <a:rPr lang="en-US" dirty="0"/>
              <a:t>9. Formatted the data points to be a heat points (bigger and darker for larger numbers)</a:t>
            </a:r>
          </a:p>
          <a:p>
            <a:pPr marL="457200" lvl="1" indent="0">
              <a:buFont typeface="+mj-lt"/>
              <a:buNone/>
            </a:pPr>
            <a:r>
              <a:rPr lang="en-US" dirty="0"/>
              <a:t>10. Formatted the data callouts to read the location and the measure in ppb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13373F-CCD3-406C-BF67-F6ADC0E4548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1234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Workflow: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Imported all PA counties on top of the open street maps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Removed all county entries from the attributes table except for Allegheny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Imported the layer of all Air emission plants for all of PA</a:t>
            </a:r>
          </a:p>
          <a:p>
            <a:r>
              <a:rPr lang="en-US" dirty="0"/>
              <a:t>	*Using the Allegheny county layer, I could "clip" everything that was outside of the county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Created a "screen" layer that contained the surrounding area (enough to make a map) that would be colored grey with light opacity (help focus attention to Allegheny county)</a:t>
            </a:r>
          </a:p>
          <a:p>
            <a:r>
              <a:rPr lang="en-US" dirty="0"/>
              <a:t>	*Again using the Allegheny county layer to do this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Added the 2.5mm particulate data</a:t>
            </a:r>
          </a:p>
          <a:p>
            <a:r>
              <a:rPr lang="en-US" dirty="0"/>
              <a:t>	*Formatted the data to display 10 color buckets</a:t>
            </a:r>
          </a:p>
          <a:p>
            <a:r>
              <a:rPr lang="en-US" dirty="0"/>
              <a:t>	*Formatted the data callouts to only show names for locations that are not in compliance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13373F-CCD3-406C-BF67-F6ADC0E4548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1539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Based on the data about SO2 and 2.5mm particulates, the area </a:t>
            </a:r>
            <a:r>
              <a:rPr lang="en-US" dirty="0" err="1"/>
              <a:t>SouthEast</a:t>
            </a:r>
            <a:r>
              <a:rPr lang="en-US" dirty="0"/>
              <a:t> of downtown Pittsburgh has a higher concentration of pollution than the rest of the city &amp; county.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This area (Homestead, North Braddock, West Mifflin, Liberty, Clarion, McKeesport, Brentwood, Pleasant Hills), has high pockets of SO2 and overall has more 2.5mm particulates than the rest of the county.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## Specific Pollution Conclusions: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* SO2: The worst location (Liberty, 3.328ppb) is 2 times worse than the next most polluted area (North Braddock, 1.578ppb) and compared to the least polluted location (Avalon, 0.0187ppb) Liberty is 17,800% more polluted.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* 2.5</a:t>
            </a:r>
            <a:r>
              <a:rPr lang="el-GR" dirty="0"/>
              <a:t>μ</a:t>
            </a:r>
            <a:r>
              <a:rPr lang="en-US" dirty="0"/>
              <a:t>m Particulates: The worst location (Census Tract 310200, Lincoln Place, 12.456 microgram/m3) is 111% more polluted than the cleanest area (Census Tract 401100, Harrison </a:t>
            </a:r>
            <a:r>
              <a:rPr lang="en-US" dirty="0" err="1"/>
              <a:t>Twp</a:t>
            </a:r>
            <a:r>
              <a:rPr lang="en-US" dirty="0"/>
              <a:t>, 11.251 microgram/m3).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Harrison </a:t>
            </a:r>
            <a:r>
              <a:rPr lang="en-US" dirty="0" err="1"/>
              <a:t>Twp</a:t>
            </a:r>
            <a:r>
              <a:rPr lang="en-US" dirty="0"/>
              <a:t> is very far north east up rt 28. The edge of Allegheny county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13373F-CCD3-406C-BF67-F6ADC0E4548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0707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80E9DD-26BC-4177-9096-863FF8AA84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2DECAE-F73D-4C2F-9C13-61FC8E8883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9209B3-3CE1-42DF-807A-AC45E25DBD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86D1D9-E50B-48CF-81A5-E681185E0DC8}" type="datetimeFigureOut">
              <a:rPr lang="en-US" smtClean="0"/>
              <a:t>3/30/2020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79E70B-ADDD-4420-9498-139C3554F5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FACE16-35C0-4D24-82B4-FA8BD11475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D406F-3204-4D65-8E5A-7A8D62D519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7465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0DBAF-AECF-4620-B8C6-CAB13E89C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362DC7-DF82-4A2E-B644-DE07BC6AE7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DD57DB-B917-40CC-B9C6-AF85D87924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86D1D9-E50B-48CF-81A5-E681185E0DC8}" type="datetimeFigureOut">
              <a:rPr lang="en-US" smtClean="0"/>
              <a:t>3/30/2020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E7E19D-02ED-471E-BC5D-40AE911089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5B1BF6-B88F-48B7-98E8-47DB044AA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D406F-3204-4D65-8E5A-7A8D62D519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4028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481DE54-B7F6-446E-94D6-E90CD8FB923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6ECB6E-6656-45B7-AAD1-76FB669F1F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3D98BC-8F09-43EE-96CD-6936F23A21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86D1D9-E50B-48CF-81A5-E681185E0DC8}" type="datetimeFigureOut">
              <a:rPr lang="en-US" smtClean="0"/>
              <a:t>3/30/2020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FB03D3-F7B0-48D4-BE65-1884D84D1D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1C3115-0264-451F-AA74-1F967AF2E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D406F-3204-4D65-8E5A-7A8D62D519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2520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4584E-8DDE-49E3-BC7C-9DA97FD80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DFE87A-7E28-480B-B669-E9B8E36F56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850486-805A-44BD-A01B-77321CAEF6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86D1D9-E50B-48CF-81A5-E681185E0DC8}" type="datetimeFigureOut">
              <a:rPr lang="en-US" smtClean="0"/>
              <a:t>3/30/2020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8034DF-2C99-4AAB-89B2-645BD8E14A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AE5AC6-0777-43F7-BC43-0E3AF0014D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D406F-3204-4D65-8E5A-7A8D62D519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5641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BF369B-210D-4497-BABC-FA6C22765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A69255-5269-401C-9853-DD5A4CC98E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FEF70A-600C-492A-8ED1-5ED7CE6719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86D1D9-E50B-48CF-81A5-E681185E0DC8}" type="datetimeFigureOut">
              <a:rPr lang="en-US" smtClean="0"/>
              <a:t>3/30/2020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34237A-D7CB-4EDE-B4DB-7C98F9402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AEE07D-8BB5-4539-AE1D-DD0300DB6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D406F-3204-4D65-8E5A-7A8D62D519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53989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F00E08-8C93-4FEB-A7E6-41D92BB30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F856A5-D532-4E66-ABB0-2909287586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A0EFEA-2E67-4A97-8F78-735E03CD97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EC66F5-9908-4EE5-ABC3-1281639BCB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86D1D9-E50B-48CF-81A5-E681185E0DC8}" type="datetimeFigureOut">
              <a:rPr lang="en-US" smtClean="0"/>
              <a:t>3/30/2020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85C06D-D838-4DC7-BC81-A7ADBCA40C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3EA81-6141-4EE1-88DA-1CDD13D982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D406F-3204-4D65-8E5A-7A8D62D519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2990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AB955-A458-49DA-A45E-4FE3774B35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DFC869-AA8E-4FA1-92EA-60DB48A359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E220DE-386F-401B-8EFD-DA8F52BEA0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51BD870-75C4-488B-AFB0-5A0848D6F67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E0D2A79-7209-4F95-8FFF-F7FA2D51D56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3506160-D3CF-4823-9AF1-1B23CD72DA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86D1D9-E50B-48CF-81A5-E681185E0DC8}" type="datetimeFigureOut">
              <a:rPr lang="en-US" smtClean="0"/>
              <a:t>3/30/2020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079B3A5-6958-46AF-8E93-B1378A682D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BD976D3-AAA5-4D9B-8C15-204619AB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D406F-3204-4D65-8E5A-7A8D62D519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1609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94D583-7FB4-42AC-8815-EEB20A33CD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2238C7-EA69-4808-A42D-63824CB609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86D1D9-E50B-48CF-81A5-E681185E0DC8}" type="datetimeFigureOut">
              <a:rPr lang="en-US" smtClean="0"/>
              <a:t>3/30/2020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93F6F6-25F3-44E0-B3C2-4A60CA8962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1DAF0A-070C-4DDD-BBEF-467908D30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D406F-3204-4D65-8E5A-7A8D62D519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3423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0E32BD-90A0-4D6B-B006-6FD448BCB5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86D1D9-E50B-48CF-81A5-E681185E0DC8}" type="datetimeFigureOut">
              <a:rPr lang="en-US" smtClean="0"/>
              <a:t>3/30/2020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696AA4B-3CE7-4C03-A690-0ADE6151F9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60F3C2-8F0E-4BA7-95DB-F4628BE7F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D406F-3204-4D65-8E5A-7A8D62D519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4384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96015-C52E-4B77-9AD4-F82473B49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05FC71-A0FE-4146-958F-0F1D78D9F4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9E48B1-EECD-4767-B218-C8521CFD9A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E9638D-AD91-4E45-ABA9-3119CBA3AB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86D1D9-E50B-48CF-81A5-E681185E0DC8}" type="datetimeFigureOut">
              <a:rPr lang="en-US" smtClean="0"/>
              <a:t>3/30/2020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F9A4D7-170F-42F3-B59B-C2052E96AF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AF7C0E-0D58-4EF4-9E56-371C0F2B00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D406F-3204-4D65-8E5A-7A8D62D519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2458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FEB56A-86C6-4785-80D1-B4251E5AF9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CA140EE-85F6-4281-89E4-FC21C5A89C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80D3A2-4EDA-4FE0-A48C-52C130F125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0BF056-64B2-4CB6-856A-7CDCB7E62F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86D1D9-E50B-48CF-81A5-E681185E0DC8}" type="datetimeFigureOut">
              <a:rPr lang="en-US" smtClean="0"/>
              <a:t>3/30/2020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38C39D-5978-45C9-9293-A04E3EDBF5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29D97D-9E3E-4610-88B4-C3EB344EA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D406F-3204-4D65-8E5A-7A8D62D519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6894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C32BFA4-8E8E-49D9-8A68-E8F01A2B6E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07E40C-2E74-4A62-97EB-CE14AADFF6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A913E1-134C-4F46-BE00-ECE52A7FE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86D1D9-E50B-48CF-81A5-E681185E0DC8}" type="datetimeFigureOut">
              <a:rPr lang="en-US" smtClean="0"/>
              <a:t>3/30/2020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F48A24-A70E-4F72-A24F-2BC9DA0286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AB1AC7-E6E8-4D38-AACD-72682510C2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9D406F-3204-4D65-8E5A-7A8D62D519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8344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32000">
              <a:schemeClr val="bg1">
                <a:lumMod val="95000"/>
              </a:schemeClr>
            </a:gs>
            <a:gs pos="77000">
              <a:schemeClr val="bg1">
                <a:lumMod val="85000"/>
              </a:schemeClr>
            </a:gs>
            <a:gs pos="100000">
              <a:schemeClr val="bg1">
                <a:lumMod val="7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C4B795C-1730-4EE7-8C9B-CB6D623D23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874"/>
            <a:ext cx="12192000" cy="80962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B39E851-6E68-4360-98BE-7724E6ECAD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22843"/>
            <a:ext cx="9144000" cy="2387600"/>
          </a:xfrm>
        </p:spPr>
        <p:txBody>
          <a:bodyPr>
            <a:normAutofit/>
            <a:scene3d>
              <a:camera prst="orthographicFront"/>
              <a:lightRig rig="threePt" dir="t"/>
            </a:scene3d>
            <a:sp3d extrusionH="57150">
              <a:bevelT w="38100" h="38100" prst="angle"/>
            </a:sp3d>
          </a:bodyPr>
          <a:lstStyle/>
          <a:p>
            <a:r>
              <a:rPr lang="en-US" sz="80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+mn-lt"/>
              </a:rPr>
              <a:t>Air Quality in </a:t>
            </a:r>
            <a:br>
              <a:rPr lang="en-US" sz="80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+mn-lt"/>
              </a:rPr>
            </a:br>
            <a:r>
              <a:rPr lang="en-US" sz="80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</a:rPr>
              <a:t>Allegheny</a:t>
            </a:r>
            <a:r>
              <a:rPr lang="en-US" sz="80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+mn-lt"/>
              </a:rPr>
              <a:t> County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BD1B0BD-A18E-4A3C-80EE-D3F5DDB269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4521758"/>
            <a:ext cx="12191999" cy="2041760"/>
          </a:xfrm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sz="48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Which area/neighborhood has </a:t>
            </a:r>
          </a:p>
          <a:p>
            <a:r>
              <a:rPr lang="en-US" sz="48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the worst air pollution?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41024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32000">
              <a:schemeClr val="bg1">
                <a:lumMod val="95000"/>
              </a:schemeClr>
            </a:gs>
            <a:gs pos="77000">
              <a:schemeClr val="bg1">
                <a:lumMod val="85000"/>
              </a:schemeClr>
            </a:gs>
            <a:gs pos="100000">
              <a:schemeClr val="bg1">
                <a:lumMod val="7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78A8EB-B235-4CAB-A515-46BDA5D23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Sulfur Dioxide</a:t>
            </a:r>
            <a:endParaRPr lang="en-US" baseline="-25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103EA2-8986-4D9E-AA45-1EFB9CA6E8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Sources of SO</a:t>
            </a:r>
            <a:r>
              <a:rPr lang="en-US" baseline="-25000" dirty="0"/>
              <a:t>2</a:t>
            </a:r>
            <a:endParaRPr lang="en-US" dirty="0"/>
          </a:p>
          <a:p>
            <a:pPr lvl="1"/>
            <a:r>
              <a:rPr lang="en-US" dirty="0"/>
              <a:t>Burning fossil fuels – coal, oil, diesel.</a:t>
            </a:r>
          </a:p>
          <a:p>
            <a:pPr lvl="1"/>
            <a:r>
              <a:rPr lang="en-US" dirty="0"/>
              <a:t>Locations such as power plants, metals processing and smelting facilities, and automobiles.</a:t>
            </a:r>
          </a:p>
          <a:p>
            <a:endParaRPr lang="en-US" dirty="0"/>
          </a:p>
          <a:p>
            <a:r>
              <a:rPr lang="en-US" dirty="0"/>
              <a:t>Harmful Effects of SO</a:t>
            </a:r>
            <a:r>
              <a:rPr lang="en-US" baseline="-25000" dirty="0"/>
              <a:t>2</a:t>
            </a:r>
            <a:endParaRPr lang="en-US" dirty="0"/>
          </a:p>
          <a:p>
            <a:pPr lvl="1"/>
            <a:r>
              <a:rPr lang="en-US" dirty="0"/>
              <a:t>Sulfur Oxides react with other compounds in the air to form particulates</a:t>
            </a:r>
          </a:p>
          <a:p>
            <a:pPr lvl="1"/>
            <a:r>
              <a:rPr lang="en-US" dirty="0"/>
              <a:t>Resulting particulates create haze</a:t>
            </a:r>
          </a:p>
          <a:p>
            <a:pPr lvl="1"/>
            <a:r>
              <a:rPr lang="en-US" dirty="0"/>
              <a:t>High concentrations can damage foliage and prevent growth</a:t>
            </a:r>
          </a:p>
          <a:p>
            <a:pPr lvl="1"/>
            <a:r>
              <a:rPr lang="en-US" dirty="0"/>
              <a:t>Short-term exposure harmful to respiratory system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26865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32000">
              <a:schemeClr val="bg1">
                <a:lumMod val="95000"/>
              </a:schemeClr>
            </a:gs>
            <a:gs pos="77000">
              <a:schemeClr val="bg1">
                <a:lumMod val="85000"/>
              </a:schemeClr>
            </a:gs>
            <a:gs pos="100000">
              <a:schemeClr val="bg1">
                <a:lumMod val="7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A71AF2B-A813-4F04-87A2-C0AEF46965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976" y="0"/>
            <a:ext cx="97060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5640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32000">
              <a:schemeClr val="bg1">
                <a:lumMod val="95000"/>
              </a:schemeClr>
            </a:gs>
            <a:gs pos="77000">
              <a:schemeClr val="bg1">
                <a:lumMod val="85000"/>
              </a:schemeClr>
            </a:gs>
            <a:gs pos="100000">
              <a:schemeClr val="bg1">
                <a:lumMod val="7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3EB48-6F4C-4C1A-8F8D-4BAD5B138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700"/>
            <a:ext cx="10515600" cy="1325563"/>
          </a:xfrm>
        </p:spPr>
        <p:txBody>
          <a:bodyPr/>
          <a:lstStyle/>
          <a:p>
            <a:r>
              <a:rPr lang="en-US" dirty="0"/>
              <a:t>2.5</a:t>
            </a:r>
            <a:r>
              <a:rPr lang="el-GR" dirty="0"/>
              <a:t> μ</a:t>
            </a:r>
            <a:r>
              <a:rPr lang="en-US" dirty="0"/>
              <a:t>m Particulates (PM</a:t>
            </a:r>
            <a:r>
              <a:rPr lang="en-US" baseline="-25000" dirty="0"/>
              <a:t>2.5</a:t>
            </a:r>
            <a:r>
              <a:rPr lang="en-US" dirty="0"/>
              <a:t>) – Size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E60D4C5-4494-4645-8DF0-6042A5DCAC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8375" y="1308869"/>
            <a:ext cx="7562850" cy="5278481"/>
          </a:xfrm>
        </p:spPr>
      </p:pic>
    </p:spTree>
    <p:extLst>
      <p:ext uri="{BB962C8B-B14F-4D97-AF65-F5344CB8AC3E}">
        <p14:creationId xmlns:p14="http://schemas.microsoft.com/office/powerpoint/2010/main" val="39700830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32000">
              <a:schemeClr val="bg1">
                <a:lumMod val="95000"/>
              </a:schemeClr>
            </a:gs>
            <a:gs pos="77000">
              <a:schemeClr val="bg1">
                <a:lumMod val="85000"/>
              </a:schemeClr>
            </a:gs>
            <a:gs pos="100000">
              <a:schemeClr val="bg1">
                <a:lumMod val="7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D20F3C-D243-43F5-9EEF-B6D7578D5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700"/>
            <a:ext cx="10515600" cy="1325563"/>
          </a:xfrm>
        </p:spPr>
        <p:txBody>
          <a:bodyPr/>
          <a:lstStyle/>
          <a:p>
            <a:r>
              <a:rPr lang="en-US" dirty="0"/>
              <a:t>2.5</a:t>
            </a:r>
            <a:r>
              <a:rPr lang="el-GR" dirty="0"/>
              <a:t> μ</a:t>
            </a:r>
            <a:r>
              <a:rPr lang="en-US" dirty="0"/>
              <a:t>m Particulates (PM</a:t>
            </a:r>
            <a:r>
              <a:rPr lang="en-US" baseline="-25000" dirty="0"/>
              <a:t>2.5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B5DABC-797D-4B71-9ACD-A76ADA2E73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6750" y="1520825"/>
            <a:ext cx="10687050" cy="4351338"/>
          </a:xfrm>
        </p:spPr>
        <p:txBody>
          <a:bodyPr/>
          <a:lstStyle/>
          <a:p>
            <a:r>
              <a:rPr lang="en-US" dirty="0"/>
              <a:t>Sources of PM</a:t>
            </a:r>
            <a:r>
              <a:rPr lang="en-US" baseline="-25000" dirty="0"/>
              <a:t>2.5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Direct – combustion sites (coal/gas-fired power plants, fireplaces, automobiles)</a:t>
            </a:r>
          </a:p>
          <a:p>
            <a:pPr lvl="1"/>
            <a:r>
              <a:rPr lang="en-US" dirty="0"/>
              <a:t>Reactions involving Sulfur Dioxides and Nitrogen Dioxides</a:t>
            </a:r>
          </a:p>
          <a:p>
            <a:pPr lvl="1"/>
            <a:endParaRPr lang="en-US" dirty="0"/>
          </a:p>
          <a:p>
            <a:r>
              <a:rPr lang="en-US" dirty="0"/>
              <a:t>Harmful Effects of PM</a:t>
            </a:r>
            <a:r>
              <a:rPr lang="en-US" baseline="-25000" dirty="0"/>
              <a:t>2.5</a:t>
            </a:r>
            <a:endParaRPr lang="en-US" dirty="0"/>
          </a:p>
          <a:p>
            <a:pPr lvl="1"/>
            <a:r>
              <a:rPr lang="en-US" dirty="0"/>
              <a:t>Main culprit causing haze</a:t>
            </a:r>
          </a:p>
          <a:p>
            <a:pPr lvl="1"/>
            <a:r>
              <a:rPr lang="en-US" dirty="0"/>
              <a:t>Long-term exposure increases mortality rate (especially cardiovascular)</a:t>
            </a:r>
          </a:p>
          <a:p>
            <a:pPr lvl="1"/>
            <a:r>
              <a:rPr lang="en-US" dirty="0"/>
              <a:t>High concentrations can exacerbate lung &amp; heart problems	</a:t>
            </a:r>
          </a:p>
          <a:p>
            <a:pPr lvl="1"/>
            <a:r>
              <a:rPr lang="en-US" dirty="0"/>
              <a:t>Entry deep into lungs and thereby bloodstream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50262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32000">
              <a:schemeClr val="bg1">
                <a:lumMod val="95000"/>
              </a:schemeClr>
            </a:gs>
            <a:gs pos="77000">
              <a:schemeClr val="bg1">
                <a:lumMod val="85000"/>
              </a:schemeClr>
            </a:gs>
            <a:gs pos="100000">
              <a:schemeClr val="bg1">
                <a:lumMod val="7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DA1F27E-C015-4C6D-8446-384D7B6FED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42976" y="0"/>
            <a:ext cx="9706048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4317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32000">
              <a:schemeClr val="bg1">
                <a:lumMod val="95000"/>
              </a:schemeClr>
            </a:gs>
            <a:gs pos="77000">
              <a:schemeClr val="bg1">
                <a:lumMod val="85000"/>
              </a:schemeClr>
            </a:gs>
            <a:gs pos="100000">
              <a:schemeClr val="bg1">
                <a:lumMod val="7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94DFB-F87B-4DBD-AC0C-52B268BB3E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366E89-F2EE-4F1D-872A-E69B8240C4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/>
          <a:lstStyle/>
          <a:p>
            <a:r>
              <a:rPr lang="en-US" dirty="0"/>
              <a:t>South East of downtown Pittsburgh has the highest concentration of pollution</a:t>
            </a:r>
          </a:p>
          <a:p>
            <a:r>
              <a:rPr lang="en-US" dirty="0"/>
              <a:t>This area contains high-concentration pockets of SO2 and more 2.5</a:t>
            </a:r>
            <a:r>
              <a:rPr lang="el-GR" dirty="0"/>
              <a:t> μ</a:t>
            </a:r>
            <a:r>
              <a:rPr lang="en-US" dirty="0"/>
              <a:t>m Particulates than other neighborhoods</a:t>
            </a:r>
          </a:p>
          <a:p>
            <a:r>
              <a:rPr lang="en-US" dirty="0"/>
              <a:t>Sulfur Dioxide (SO2)</a:t>
            </a:r>
          </a:p>
          <a:p>
            <a:pPr lvl="1"/>
            <a:r>
              <a:rPr lang="en-US" dirty="0"/>
              <a:t>Liberty is 2 times more polluted than the 2</a:t>
            </a:r>
            <a:r>
              <a:rPr lang="en-US" baseline="30000" dirty="0"/>
              <a:t>nd</a:t>
            </a:r>
            <a:r>
              <a:rPr lang="en-US" dirty="0"/>
              <a:t> most polluted area in the county</a:t>
            </a:r>
          </a:p>
          <a:p>
            <a:pPr lvl="1"/>
            <a:r>
              <a:rPr lang="en-US" dirty="0"/>
              <a:t>Liberty is &gt;17,800% worse than the best area, Avalon</a:t>
            </a:r>
          </a:p>
          <a:p>
            <a:r>
              <a:rPr lang="en-US" dirty="0"/>
              <a:t>2.5 um Particulates (PM2.5)</a:t>
            </a:r>
          </a:p>
          <a:p>
            <a:pPr lvl="1"/>
            <a:r>
              <a:rPr lang="en-US" dirty="0"/>
              <a:t>Lincoln Place is 111% more polluted than the cleanest area, Harrison </a:t>
            </a:r>
            <a:r>
              <a:rPr lang="en-US" dirty="0" err="1"/>
              <a:t>Twp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19750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32000">
              <a:schemeClr val="bg1">
                <a:lumMod val="95000"/>
              </a:schemeClr>
            </a:gs>
            <a:gs pos="77000">
              <a:schemeClr val="bg1">
                <a:lumMod val="85000"/>
              </a:schemeClr>
            </a:gs>
            <a:gs pos="100000">
              <a:schemeClr val="bg1">
                <a:lumMod val="7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12F14D-D577-4B32-B8D4-2B97FE188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CB8AAF-4BAA-4D43-A1EE-CB98FA4DEF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Allegheny County Air quality</a:t>
            </a:r>
          </a:p>
          <a:p>
            <a:pPr lvl="1"/>
            <a:r>
              <a:rPr lang="en-US" dirty="0"/>
              <a:t>https://data.wprdc.org/dataset/allegheny-county-air-quality</a:t>
            </a:r>
          </a:p>
          <a:p>
            <a:pPr lvl="1"/>
            <a:r>
              <a:rPr lang="en-US" dirty="0"/>
              <a:t>https://catalog.data.gov/dataset/allegheny-county-air-quality	</a:t>
            </a:r>
          </a:p>
          <a:p>
            <a:r>
              <a:rPr lang="en-US" dirty="0"/>
              <a:t>Pollution Map</a:t>
            </a:r>
          </a:p>
          <a:p>
            <a:pPr lvl="1"/>
            <a:r>
              <a:rPr lang="en-US" dirty="0"/>
              <a:t>https://breatheproject.org/pollution-map/	</a:t>
            </a:r>
          </a:p>
          <a:p>
            <a:r>
              <a:rPr lang="en-US" dirty="0"/>
              <a:t>EPA Search</a:t>
            </a:r>
          </a:p>
          <a:p>
            <a:pPr lvl="1"/>
            <a:r>
              <a:rPr lang="en-US" dirty="0"/>
              <a:t>https://edg.epa.gov/metadata/catalog/main/home.page</a:t>
            </a:r>
          </a:p>
          <a:p>
            <a:r>
              <a:rPr lang="en-US" dirty="0"/>
              <a:t>Allegheny County Particulate Matter - 2.5mm</a:t>
            </a:r>
          </a:p>
          <a:p>
            <a:pPr lvl="1"/>
            <a:r>
              <a:rPr lang="en-US" dirty="0"/>
              <a:t>https://data.wprdc.org/dataset/particulate-matter-2-5</a:t>
            </a:r>
          </a:p>
        </p:txBody>
      </p:sp>
    </p:spTree>
    <p:extLst>
      <p:ext uri="{BB962C8B-B14F-4D97-AF65-F5344CB8AC3E}">
        <p14:creationId xmlns:p14="http://schemas.microsoft.com/office/powerpoint/2010/main" val="27867564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32000">
              <a:schemeClr val="bg1">
                <a:lumMod val="95000"/>
              </a:schemeClr>
            </a:gs>
            <a:gs pos="77000">
              <a:schemeClr val="bg1">
                <a:lumMod val="85000"/>
              </a:schemeClr>
            </a:gs>
            <a:gs pos="100000">
              <a:schemeClr val="bg1">
                <a:lumMod val="7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59C5F3-D400-407A-8317-9F7BF3435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8357A-A7FE-40D3-8FD6-7C552B322C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Wind rose sites</a:t>
            </a:r>
          </a:p>
          <a:p>
            <a:pPr lvl="1"/>
            <a:r>
              <a:rPr lang="en-US" dirty="0"/>
              <a:t>https://www.meteoblue.com/en/weather/archive/windrose/pittsburgh_united-states-of-america_5206379</a:t>
            </a:r>
          </a:p>
          <a:p>
            <a:pPr lvl="1"/>
            <a:r>
              <a:rPr lang="en-US" dirty="0"/>
              <a:t>https://wrcc.dri.edu/cgi-bin/wea_windrose.pl?laKAGC</a:t>
            </a:r>
          </a:p>
          <a:p>
            <a:pPr lvl="1"/>
            <a:r>
              <a:rPr lang="en-US" dirty="0"/>
              <a:t>https://mrcc.illinois.edu/CLIMATE/Hourly/WindRose.jsp</a:t>
            </a:r>
          </a:p>
          <a:p>
            <a:pPr lvl="1"/>
            <a:r>
              <a:rPr lang="en-US" dirty="0"/>
              <a:t>https://www.climate.gov/maps-data/dataset/wind-roses-charts-and-tabular-data </a:t>
            </a:r>
          </a:p>
          <a:p>
            <a:r>
              <a:rPr lang="en-US" dirty="0"/>
              <a:t>Pittsburgh Data</a:t>
            </a:r>
          </a:p>
          <a:p>
            <a:pPr lvl="1"/>
            <a:r>
              <a:rPr lang="en-US" dirty="0"/>
              <a:t>http://www.pasda.psu.edu/</a:t>
            </a:r>
          </a:p>
          <a:p>
            <a:pPr lvl="1"/>
            <a:r>
              <a:rPr lang="en-US" dirty="0"/>
              <a:t>http://www.wprdc.org/</a:t>
            </a:r>
          </a:p>
        </p:txBody>
      </p:sp>
    </p:spTree>
    <p:extLst>
      <p:ext uri="{BB962C8B-B14F-4D97-AF65-F5344CB8AC3E}">
        <p14:creationId xmlns:p14="http://schemas.microsoft.com/office/powerpoint/2010/main" val="7234410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1419</TotalTime>
  <Words>917</Words>
  <Application>Microsoft Office PowerPoint</Application>
  <PresentationFormat>Widescreen</PresentationFormat>
  <Paragraphs>88</Paragraphs>
  <Slides>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Air Quality in  Allegheny County</vt:lpstr>
      <vt:lpstr>Sulfur Dioxide</vt:lpstr>
      <vt:lpstr>PowerPoint Presentation</vt:lpstr>
      <vt:lpstr>2.5 μm Particulates (PM2.5) – Size </vt:lpstr>
      <vt:lpstr>2.5 μm Particulates (PM2.5)</vt:lpstr>
      <vt:lpstr>PowerPoint Presentation</vt:lpstr>
      <vt:lpstr>Conclusions</vt:lpstr>
      <vt:lpstr>Sources</vt:lpstr>
      <vt:lpstr>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Air Quality in  Allegheny County</dc:title>
  <dc:creator>Brandyn Gilbert</dc:creator>
  <cp:lastModifiedBy>Brandyn Gilbert</cp:lastModifiedBy>
  <cp:revision>17</cp:revision>
  <dcterms:created xsi:type="dcterms:W3CDTF">2020-03-28T12:02:33Z</dcterms:created>
  <dcterms:modified xsi:type="dcterms:W3CDTF">2020-03-30T12:37:32Z</dcterms:modified>
</cp:coreProperties>
</file>